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257" r:id="rId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C3D8D-4D04-476E-9613-87D546E5A527}" v="18" dt="2026-01-15T09:44:29.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Walsham" userId="225d48f0-18f1-4acf-a673-93731268b730" providerId="ADAL" clId="{F6C8C1CA-2049-40D6-83EC-B02DDD04CA17}"/>
    <pc:docChg chg="undo custSel modSld">
      <pc:chgData name="C Walsham" userId="225d48f0-18f1-4acf-a673-93731268b730" providerId="ADAL" clId="{F6C8C1CA-2049-40D6-83EC-B02DDD04CA17}" dt="2026-01-15T09:44:58.660" v="214" actId="20577"/>
      <pc:docMkLst>
        <pc:docMk/>
      </pc:docMkLst>
      <pc:sldChg chg="addSp modSp mod">
        <pc:chgData name="C Walsham" userId="225d48f0-18f1-4acf-a673-93731268b730" providerId="ADAL" clId="{F6C8C1CA-2049-40D6-83EC-B02DDD04CA17}" dt="2026-01-15T09:44:58.660" v="214" actId="20577"/>
        <pc:sldMkLst>
          <pc:docMk/>
          <pc:sldMk cId="3612318671" sldId="256"/>
        </pc:sldMkLst>
        <pc:spChg chg="mod">
          <ac:chgData name="C Walsham" userId="225d48f0-18f1-4acf-a673-93731268b730" providerId="ADAL" clId="{F6C8C1CA-2049-40D6-83EC-B02DDD04CA17}" dt="2026-01-15T09:43:44.760" v="145" actId="20577"/>
          <ac:spMkLst>
            <pc:docMk/>
            <pc:sldMk cId="3612318671" sldId="256"/>
            <ac:spMk id="4" creationId="{60B9E944-31D4-49AC-84D0-78029DCAC649}"/>
          </ac:spMkLst>
        </pc:spChg>
        <pc:spChg chg="mod">
          <ac:chgData name="C Walsham" userId="225d48f0-18f1-4acf-a673-93731268b730" providerId="ADAL" clId="{F6C8C1CA-2049-40D6-83EC-B02DDD04CA17}" dt="2026-01-15T09:44:11.240" v="185" actId="20577"/>
          <ac:spMkLst>
            <pc:docMk/>
            <pc:sldMk cId="3612318671" sldId="256"/>
            <ac:spMk id="5" creationId="{1D4DF1DD-F169-4B92-8AE5-B3DDB9DDB1CF}"/>
          </ac:spMkLst>
        </pc:spChg>
        <pc:spChg chg="add mod">
          <ac:chgData name="C Walsham" userId="225d48f0-18f1-4acf-a673-93731268b730" providerId="ADAL" clId="{F6C8C1CA-2049-40D6-83EC-B02DDD04CA17}" dt="2026-01-15T09:39:47.651" v="13"/>
          <ac:spMkLst>
            <pc:docMk/>
            <pc:sldMk cId="3612318671" sldId="256"/>
            <ac:spMk id="9" creationId="{D0FA9CBD-9729-AA9C-5AFE-247A220B85E0}"/>
          </ac:spMkLst>
        </pc:spChg>
        <pc:spChg chg="mod">
          <ac:chgData name="C Walsham" userId="225d48f0-18f1-4acf-a673-93731268b730" providerId="ADAL" clId="{F6C8C1CA-2049-40D6-83EC-B02DDD04CA17}" dt="2026-01-15T09:44:58.660" v="214" actId="20577"/>
          <ac:spMkLst>
            <pc:docMk/>
            <pc:sldMk cId="3612318671" sldId="256"/>
            <ac:spMk id="21" creationId="{FE2069E7-5C7D-46C3-A1C9-79923EAB7B51}"/>
          </ac:spMkLst>
        </pc:spChg>
        <pc:spChg chg="mod">
          <ac:chgData name="C Walsham" userId="225d48f0-18f1-4acf-a673-93731268b730" providerId="ADAL" clId="{F6C8C1CA-2049-40D6-83EC-B02DDD04CA17}" dt="2026-01-15T09:43:47.033" v="150" actId="20577"/>
          <ac:spMkLst>
            <pc:docMk/>
            <pc:sldMk cId="3612318671" sldId="256"/>
            <ac:spMk id="22" creationId="{B14EE2BD-796C-4D38-AB76-EA7D93F97383}"/>
          </ac:spMkLst>
        </pc:spChg>
        <pc:graphicFrameChg chg="add mod">
          <ac:chgData name="C Walsham" userId="225d48f0-18f1-4acf-a673-93731268b730" providerId="ADAL" clId="{F6C8C1CA-2049-40D6-83EC-B02DDD04CA17}" dt="2026-01-15T09:39:45.308" v="12"/>
          <ac:graphicFrameMkLst>
            <pc:docMk/>
            <pc:sldMk cId="3612318671" sldId="256"/>
            <ac:graphicFrameMk id="6" creationId="{90EFEABA-ACCC-93FD-2AB4-16560897FDBC}"/>
          </ac:graphicFrameMkLst>
        </pc:graphicFrameChg>
      </pc:sldChg>
      <pc:sldChg chg="modSp mod">
        <pc:chgData name="C Walsham" userId="225d48f0-18f1-4acf-a673-93731268b730" providerId="ADAL" clId="{F6C8C1CA-2049-40D6-83EC-B02DDD04CA17}" dt="2026-01-15T09:44:38.423" v="212" actId="20577"/>
        <pc:sldMkLst>
          <pc:docMk/>
          <pc:sldMk cId="797452861" sldId="257"/>
        </pc:sldMkLst>
        <pc:spChg chg="mod">
          <ac:chgData name="C Walsham" userId="225d48f0-18f1-4acf-a673-93731268b730" providerId="ADAL" clId="{F6C8C1CA-2049-40D6-83EC-B02DDD04CA17}" dt="2026-01-15T09:44:38.423" v="212" actId="20577"/>
          <ac:spMkLst>
            <pc:docMk/>
            <pc:sldMk cId="797452861" sldId="257"/>
            <ac:spMk id="22" creationId="{F497896D-397A-6CA2-3964-066A004AFD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B347-2BA0-4CA6-92B6-CDAEC779B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920003-646F-471C-A802-673DB80C6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D47CDA-AF96-45AA-A98C-1C692704C463}"/>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B338B8BE-D1F9-4CB2-B6C2-1B867E026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4D6C9-E333-4B53-92DB-E9CC1A7FB8C3}"/>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3487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094A-09BB-4712-A4DA-E588C7D473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24FAAC-37D8-44DA-9093-2B594F3FC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61515-B749-499B-A239-D60E9628AD65}"/>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7B027374-C3F7-4D8E-A465-0689EAC336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C1B40-1459-4665-BB7B-2B14908C8D53}"/>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250834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21625-7704-4ECE-A09A-6763334825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4D24BD-B441-473A-9D74-E3D4FA59A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1C13C-E8A5-42F9-89E9-8C572FBF0A54}"/>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AB76AF70-AFEC-428F-9296-8CDA27B72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F1A80-49D5-4D51-88FB-A089A07E13ED}"/>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10423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163F-1E03-47F8-AA37-5FAFA8FF1D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CE0339-C7C5-483C-8EAB-9D62DE4060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DD244-524B-4646-B0BC-AF5CD5DF8DF0}"/>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8F317CFB-9053-417B-B869-B6855E2BB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350CC-47FB-45C4-B6EB-9FC6217A0C71}"/>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98004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A017-8663-4309-9F27-A3F27CBBB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837F74-09F6-4695-AD9D-5C1C15B90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20879-7EFF-452F-AF95-CD8BFBA0F49F}"/>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4F5AAF94-4558-406B-A339-B4D877F5F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C6836-249A-4660-A778-156B3E25DA6F}"/>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44878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582B-33D0-4A3A-A7F4-18144DA314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092475-251C-4E2D-A9EE-DD8316D16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916DFB-E652-40A3-BFEF-AFDA3DAAE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1FB798-5C22-4714-B9F6-148CDB0E1463}"/>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6" name="Footer Placeholder 5">
            <a:extLst>
              <a:ext uri="{FF2B5EF4-FFF2-40B4-BE49-F238E27FC236}">
                <a16:creationId xmlns:a16="http://schemas.microsoft.com/office/drawing/2014/main" id="{CAF49D5D-10C3-4D66-98AD-C55CCBF533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FE54A7-124A-4243-BC77-477353C8C288}"/>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109565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3AAD-DFA6-45E7-96CB-5922EEE92E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B1890-E501-44E9-95C2-ADF9B9723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042B7-745C-4600-95CB-E3F34DD4B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992CC4-5010-42F0-8741-24E6A5ABD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31717C-9E45-4274-ABD5-A33A63F4FF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98A37-2518-4128-A055-5F1993BB02E8}"/>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8" name="Footer Placeholder 7">
            <a:extLst>
              <a:ext uri="{FF2B5EF4-FFF2-40B4-BE49-F238E27FC236}">
                <a16:creationId xmlns:a16="http://schemas.microsoft.com/office/drawing/2014/main" id="{12D873AB-BDFD-4D7A-B56C-EC8459BD5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BA7972-DB30-4870-A216-AABCAFA87D2C}"/>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174881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75DF-E846-48F1-97E7-9BC3E9FDE1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1C3E09-952F-40AC-A5B0-C4584D3BD38B}"/>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4" name="Footer Placeholder 3">
            <a:extLst>
              <a:ext uri="{FF2B5EF4-FFF2-40B4-BE49-F238E27FC236}">
                <a16:creationId xmlns:a16="http://schemas.microsoft.com/office/drawing/2014/main" id="{9E83ABAC-03B5-4BFF-8A1B-8E07FF1DA9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4557-A56F-4892-933F-7F27E0DE7386}"/>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0102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31E8D-5368-49B0-8CF5-612AA6B87A5E}"/>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3" name="Footer Placeholder 2">
            <a:extLst>
              <a:ext uri="{FF2B5EF4-FFF2-40B4-BE49-F238E27FC236}">
                <a16:creationId xmlns:a16="http://schemas.microsoft.com/office/drawing/2014/main" id="{87259CAF-9060-4117-B0DA-D8B3E737A4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CFA2B6-F352-4DDA-8E15-1A3DE49099AB}"/>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74749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07F7-CE85-4D0D-9C9E-8E136955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F99109-1F00-4779-8ABF-0577CD4BF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FF41C6-02C4-4CD2-8817-24AB42345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5B4DD-A33F-4F29-92EF-C95B1E3DB555}"/>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6" name="Footer Placeholder 5">
            <a:extLst>
              <a:ext uri="{FF2B5EF4-FFF2-40B4-BE49-F238E27FC236}">
                <a16:creationId xmlns:a16="http://schemas.microsoft.com/office/drawing/2014/main" id="{56943F7D-D92C-4D59-9B00-9A64185B0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72BB1-7728-42B5-9642-17052F65C118}"/>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14489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E925-60C0-45BA-B201-7B6D95F53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38C070-9D70-460B-81D2-45BE7A3D6D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27A30F-B662-434E-851E-DB2CFFF7E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08F3F-D8B3-4994-AEA9-A208B4F1D0D1}"/>
              </a:ext>
            </a:extLst>
          </p:cNvPr>
          <p:cNvSpPr>
            <a:spLocks noGrp="1"/>
          </p:cNvSpPr>
          <p:nvPr>
            <p:ph type="dt" sz="half" idx="10"/>
          </p:nvPr>
        </p:nvSpPr>
        <p:spPr/>
        <p:txBody>
          <a:bodyPr/>
          <a:lstStyle/>
          <a:p>
            <a:fld id="{E4AEBDD9-5343-402D-B599-D4E18C3063F1}" type="datetimeFigureOut">
              <a:rPr lang="en-GB" smtClean="0"/>
              <a:t>15/01/2026</a:t>
            </a:fld>
            <a:endParaRPr lang="en-GB"/>
          </a:p>
        </p:txBody>
      </p:sp>
      <p:sp>
        <p:nvSpPr>
          <p:cNvPr id="6" name="Footer Placeholder 5">
            <a:extLst>
              <a:ext uri="{FF2B5EF4-FFF2-40B4-BE49-F238E27FC236}">
                <a16:creationId xmlns:a16="http://schemas.microsoft.com/office/drawing/2014/main" id="{9C55EB15-A735-4F58-B312-8113325EB9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5EE1-B0BF-4F84-B0A8-AA1575728AA1}"/>
              </a:ext>
            </a:extLst>
          </p:cNvPr>
          <p:cNvSpPr>
            <a:spLocks noGrp="1"/>
          </p:cNvSpPr>
          <p:nvPr>
            <p:ph type="sldNum" sz="quarter" idx="12"/>
          </p:nvPr>
        </p:nvSpPr>
        <p:spPr/>
        <p:txBody>
          <a:bodyPr/>
          <a:lstStyle/>
          <a:p>
            <a:fld id="{F01E7644-76A4-492E-871D-8D0F9EE1CF62}" type="slidenum">
              <a:rPr lang="en-GB" smtClean="0"/>
              <a:t>‹#›</a:t>
            </a:fld>
            <a:endParaRPr lang="en-GB"/>
          </a:p>
        </p:txBody>
      </p:sp>
    </p:spTree>
    <p:extLst>
      <p:ext uri="{BB962C8B-B14F-4D97-AF65-F5344CB8AC3E}">
        <p14:creationId xmlns:p14="http://schemas.microsoft.com/office/powerpoint/2010/main" val="39974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A906B-6339-4B18-8DDD-DFB469D12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C51640-B269-426E-9949-D794A72CA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9CBE9A-CD0D-478E-83AD-AC29F7AC4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EBDD9-5343-402D-B599-D4E18C3063F1}" type="datetimeFigureOut">
              <a:rPr lang="en-GB" smtClean="0"/>
              <a:t>15/01/2026</a:t>
            </a:fld>
            <a:endParaRPr lang="en-GB"/>
          </a:p>
        </p:txBody>
      </p:sp>
      <p:sp>
        <p:nvSpPr>
          <p:cNvPr id="5" name="Footer Placeholder 4">
            <a:extLst>
              <a:ext uri="{FF2B5EF4-FFF2-40B4-BE49-F238E27FC236}">
                <a16:creationId xmlns:a16="http://schemas.microsoft.com/office/drawing/2014/main" id="{1AFAB056-35E1-4236-9AA5-F6439A462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4E4AF4-1016-40EC-B2AB-689137144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E7644-76A4-492E-871D-8D0F9EE1CF62}" type="slidenum">
              <a:rPr lang="en-GB" smtClean="0"/>
              <a:t>‹#›</a:t>
            </a:fld>
            <a:endParaRPr lang="en-GB"/>
          </a:p>
        </p:txBody>
      </p:sp>
    </p:spTree>
    <p:extLst>
      <p:ext uri="{BB962C8B-B14F-4D97-AF65-F5344CB8AC3E}">
        <p14:creationId xmlns:p14="http://schemas.microsoft.com/office/powerpoint/2010/main" val="362894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LADOConsultations@NCTrust.co.uk"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hyperlink" Target="mailto:hr@pdet.org.u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B9E944-31D4-49AC-84D0-78029DCAC649}"/>
              </a:ext>
            </a:extLst>
          </p:cNvPr>
          <p:cNvSpPr txBox="1"/>
          <p:nvPr/>
        </p:nvSpPr>
        <p:spPr>
          <a:xfrm>
            <a:off x="151002" y="75501"/>
            <a:ext cx="3443011" cy="6709529"/>
          </a:xfrm>
          <a:prstGeom prst="rect">
            <a:avLst/>
          </a:prstGeom>
          <a:solidFill>
            <a:schemeClr val="accent2">
              <a:lumMod val="40000"/>
              <a:lumOff val="60000"/>
            </a:schemeClr>
          </a:solidFill>
          <a:ln>
            <a:solidFill>
              <a:schemeClr val="tx1"/>
            </a:solidFill>
          </a:ln>
        </p:spPr>
        <p:txBody>
          <a:bodyPr wrap="square" rtlCol="0">
            <a:spAutoFit/>
          </a:bodyPr>
          <a:lstStyle/>
          <a:p>
            <a:r>
              <a:rPr lang="en-GB" b="1" dirty="0"/>
              <a:t>Safeguarding Statement</a:t>
            </a:r>
          </a:p>
          <a:p>
            <a:r>
              <a:rPr lang="en-GB" sz="1400" dirty="0"/>
              <a:t>St Mary’s school is committed to safeguarding and promoting the welfare of children and requires all staff, volunteers and visitors to share this commitment.</a:t>
            </a:r>
          </a:p>
          <a:p>
            <a:endParaRPr lang="en-GB" sz="1400" dirty="0"/>
          </a:p>
          <a:p>
            <a:r>
              <a:rPr lang="en-GB" sz="1000" dirty="0"/>
              <a:t>Printed copies of our Safeguarding Policy, policy in relation to Allegations/Concerns in relations to adults and Whistleblowing Policy are in our staff room. For more information on these and all our policies please visit our website: stmaryscebl.info</a:t>
            </a:r>
          </a:p>
          <a:p>
            <a:endParaRPr lang="en-GB" sz="1400" dirty="0"/>
          </a:p>
          <a:p>
            <a:r>
              <a:rPr lang="en-GB" b="1" dirty="0"/>
              <a:t>Visitors &amp; Volunteers Procedures</a:t>
            </a:r>
            <a:endParaRPr lang="en-GB" sz="1000" dirty="0"/>
          </a:p>
          <a:p>
            <a:pPr marL="171450" indent="-171450">
              <a:buFont typeface="Arial" panose="020B0604020202020204" pitchFamily="34" charset="0"/>
              <a:buChar char="•"/>
            </a:pPr>
            <a:r>
              <a:rPr lang="en-GB" sz="1000" dirty="0"/>
              <a:t>All visitors/approved volunteers </a:t>
            </a:r>
            <a:r>
              <a:rPr lang="en-GB" sz="1000" b="1" dirty="0"/>
              <a:t>MUST</a:t>
            </a:r>
            <a:r>
              <a:rPr lang="en-GB" sz="1000" dirty="0"/>
              <a:t> sign in via the electronic </a:t>
            </a:r>
            <a:r>
              <a:rPr lang="en-GB" sz="1000" dirty="0" err="1"/>
              <a:t>SignIn</a:t>
            </a:r>
            <a:r>
              <a:rPr lang="en-GB" sz="1000" dirty="0"/>
              <a:t> App system at the Reception on arrival on the School site. All visitors/volunteers must sign out at the Reception before leaving the site.</a:t>
            </a:r>
          </a:p>
          <a:p>
            <a:pPr marL="171450" indent="-171450">
              <a:buFont typeface="Arial" panose="020B0604020202020204" pitchFamily="34" charset="0"/>
              <a:buChar char="•"/>
            </a:pPr>
            <a:r>
              <a:rPr lang="en-GB" sz="1000" dirty="0"/>
              <a:t>All visitors/volunteers will be issued with a visitor lanyard which must be displayed at all times whilst on our premises.</a:t>
            </a:r>
          </a:p>
          <a:p>
            <a:pPr marL="171450" indent="-171450">
              <a:buFont typeface="Arial" panose="020B0604020202020204" pitchFamily="34" charset="0"/>
              <a:buChar char="•"/>
            </a:pPr>
            <a:r>
              <a:rPr lang="en-GB" sz="1000" dirty="0"/>
              <a:t>Visitors/volunteers without a DBS clearance will be asked to remain under the supervision of a designated member of staff at all times whilst on site.</a:t>
            </a:r>
          </a:p>
          <a:p>
            <a:pPr marL="171450" indent="-171450">
              <a:buFont typeface="Arial" panose="020B0604020202020204" pitchFamily="34" charset="0"/>
              <a:buChar char="•"/>
            </a:pPr>
            <a:r>
              <a:rPr lang="en-GB" sz="1000" dirty="0"/>
              <a:t>Visitors/volunteers wishing to see a particular member of staff should contact the school to make an appointment.  If you are seeking an urgent appointment, please report to Reception and we will arrange for you to see a member of staff.</a:t>
            </a:r>
          </a:p>
          <a:p>
            <a:endParaRPr lang="en-GB" sz="1200" dirty="0"/>
          </a:p>
          <a:p>
            <a:r>
              <a:rPr lang="en-GB" b="1" dirty="0"/>
              <a:t>E-SAFETY</a:t>
            </a:r>
            <a:endParaRPr lang="en-GB" sz="1000" b="1" dirty="0"/>
          </a:p>
          <a:p>
            <a:pPr marL="171450" indent="-171450">
              <a:buFont typeface="Arial" panose="020B0604020202020204" pitchFamily="34" charset="0"/>
              <a:buChar char="•"/>
            </a:pPr>
            <a:r>
              <a:rPr lang="en-GB" sz="1000" dirty="0"/>
              <a:t>Never share personal information such as telephone numbers, email addresses or social media contacts with a child.  If a child tries to share their details with you, inform the class teacher as soon as possible.</a:t>
            </a:r>
          </a:p>
          <a:p>
            <a:pPr marL="171450" indent="-171450">
              <a:buFont typeface="Arial" panose="020B0604020202020204" pitchFamily="34" charset="0"/>
              <a:buChar char="•"/>
            </a:pPr>
            <a:r>
              <a:rPr lang="en-GB" sz="1000" dirty="0"/>
              <a:t>Photographs – under no circumstances should you take photographs or videos of our children whilst at our school.</a:t>
            </a:r>
          </a:p>
          <a:p>
            <a:pPr marL="171450" indent="-171450">
              <a:buFont typeface="Arial" panose="020B0604020202020204" pitchFamily="34" charset="0"/>
              <a:buChar char="•"/>
            </a:pPr>
            <a:r>
              <a:rPr lang="en-GB" sz="1000" dirty="0"/>
              <a:t>Mobile phones – please do not have your phone out or use it during your time in our school.  If this is an issue, please speak to a member of staff on arrival.</a:t>
            </a:r>
          </a:p>
        </p:txBody>
      </p:sp>
      <p:sp>
        <p:nvSpPr>
          <p:cNvPr id="5" name="TextBox 4">
            <a:extLst>
              <a:ext uri="{FF2B5EF4-FFF2-40B4-BE49-F238E27FC236}">
                <a16:creationId xmlns:a16="http://schemas.microsoft.com/office/drawing/2014/main" id="{1D4DF1DD-F169-4B92-8AE5-B3DDB9DDB1CF}"/>
              </a:ext>
            </a:extLst>
          </p:cNvPr>
          <p:cNvSpPr txBox="1"/>
          <p:nvPr/>
        </p:nvSpPr>
        <p:spPr>
          <a:xfrm>
            <a:off x="4152548" y="75501"/>
            <a:ext cx="3640823" cy="6740307"/>
          </a:xfrm>
          <a:prstGeom prst="rect">
            <a:avLst/>
          </a:prstGeom>
          <a:solidFill>
            <a:schemeClr val="accent2">
              <a:lumMod val="40000"/>
              <a:lumOff val="60000"/>
            </a:schemeClr>
          </a:solidFill>
          <a:ln>
            <a:solidFill>
              <a:schemeClr val="tx1"/>
            </a:solidFill>
          </a:ln>
        </p:spPr>
        <p:txBody>
          <a:bodyPr wrap="square" rtlCol="0">
            <a:spAutoFit/>
          </a:bodyPr>
          <a:lstStyle/>
          <a:p>
            <a:r>
              <a:rPr lang="en-GB" b="1" dirty="0">
                <a:solidFill>
                  <a:srgbClr val="7030A0"/>
                </a:solidFill>
              </a:rPr>
              <a:t>SAFEGUARDING TEAM</a:t>
            </a:r>
          </a:p>
          <a:p>
            <a:endParaRPr lang="en-GB" sz="1100" dirty="0"/>
          </a:p>
          <a:p>
            <a:r>
              <a:rPr lang="en-GB" sz="1100" dirty="0"/>
              <a:t>If you have any concerns or questions whilst on site please contact one of the following members of staff.</a:t>
            </a:r>
          </a:p>
          <a:p>
            <a:endParaRPr lang="en-GB" sz="1100" dirty="0"/>
          </a:p>
          <a:p>
            <a:endParaRPr lang="en-GB" sz="1100" dirty="0"/>
          </a:p>
          <a:p>
            <a:endParaRPr lang="en-GB" sz="11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8" name="TextBox 17">
            <a:extLst>
              <a:ext uri="{FF2B5EF4-FFF2-40B4-BE49-F238E27FC236}">
                <a16:creationId xmlns:a16="http://schemas.microsoft.com/office/drawing/2014/main" id="{07F81078-A725-4B58-8511-6E9206B5AA24}"/>
              </a:ext>
            </a:extLst>
          </p:cNvPr>
          <p:cNvSpPr txBox="1"/>
          <p:nvPr/>
        </p:nvSpPr>
        <p:spPr>
          <a:xfrm>
            <a:off x="4383059" y="2106626"/>
            <a:ext cx="1159968" cy="884858"/>
          </a:xfrm>
          <a:prstGeom prst="rect">
            <a:avLst/>
          </a:prstGeom>
          <a:noFill/>
          <a:ln>
            <a:solidFill>
              <a:schemeClr val="tx1"/>
            </a:solidFill>
          </a:ln>
        </p:spPr>
        <p:txBody>
          <a:bodyPr wrap="square" rtlCol="0">
            <a:spAutoFit/>
          </a:bodyPr>
          <a:lstStyle/>
          <a:p>
            <a:r>
              <a:rPr lang="en-GB" sz="1050" dirty="0"/>
              <a:t>Mrs Sarah Reynolds</a:t>
            </a:r>
          </a:p>
          <a:p>
            <a:r>
              <a:rPr lang="en-GB" sz="1050" dirty="0"/>
              <a:t>Headteacher</a:t>
            </a:r>
          </a:p>
          <a:p>
            <a:r>
              <a:rPr lang="en-GB" sz="1000" b="1" dirty="0"/>
              <a:t>Designated Safeguarding Lead</a:t>
            </a:r>
          </a:p>
        </p:txBody>
      </p:sp>
      <p:sp>
        <p:nvSpPr>
          <p:cNvPr id="21" name="TextBox 20">
            <a:extLst>
              <a:ext uri="{FF2B5EF4-FFF2-40B4-BE49-F238E27FC236}">
                <a16:creationId xmlns:a16="http://schemas.microsoft.com/office/drawing/2014/main" id="{FE2069E7-5C7D-46C3-A1C9-79923EAB7B51}"/>
              </a:ext>
            </a:extLst>
          </p:cNvPr>
          <p:cNvSpPr txBox="1"/>
          <p:nvPr/>
        </p:nvSpPr>
        <p:spPr>
          <a:xfrm>
            <a:off x="6365470" y="2106626"/>
            <a:ext cx="1262592" cy="861774"/>
          </a:xfrm>
          <a:prstGeom prst="rect">
            <a:avLst/>
          </a:prstGeom>
          <a:noFill/>
          <a:ln>
            <a:solidFill>
              <a:schemeClr val="tx1"/>
            </a:solidFill>
          </a:ln>
        </p:spPr>
        <p:txBody>
          <a:bodyPr wrap="square" lIns="91440" tIns="45720" rIns="91440" bIns="45720" rtlCol="0" anchor="t">
            <a:spAutoFit/>
          </a:bodyPr>
          <a:lstStyle/>
          <a:p>
            <a:r>
              <a:rPr lang="en-GB" sz="1000" dirty="0"/>
              <a:t>Mrs Cara Bolton</a:t>
            </a:r>
            <a:endParaRPr lang="en-GB" sz="1000" dirty="0">
              <a:ea typeface="Calibri"/>
              <a:cs typeface="Calibri"/>
            </a:endParaRPr>
          </a:p>
          <a:p>
            <a:r>
              <a:rPr lang="en-GB" sz="1000"/>
              <a:t>SENDCo/</a:t>
            </a:r>
            <a:endParaRPr lang="en-GB" sz="1000" dirty="0">
              <a:ea typeface="Calibri" panose="020F0502020204030204"/>
              <a:cs typeface="Calibri" panose="020F0502020204030204"/>
            </a:endParaRPr>
          </a:p>
          <a:p>
            <a:r>
              <a:rPr lang="en-GB" sz="1000" dirty="0"/>
              <a:t>Deputy Head</a:t>
            </a:r>
            <a:endParaRPr lang="en-GB" sz="1000" dirty="0">
              <a:ea typeface="Calibri"/>
              <a:cs typeface="Calibri"/>
            </a:endParaRPr>
          </a:p>
          <a:p>
            <a:r>
              <a:rPr lang="en-GB" sz="1000" b="1" dirty="0"/>
              <a:t>Deputy Designated Safeguarding Lead</a:t>
            </a:r>
            <a:endParaRPr lang="en-GB" dirty="0"/>
          </a:p>
        </p:txBody>
      </p:sp>
      <p:sp>
        <p:nvSpPr>
          <p:cNvPr id="22" name="TextBox 21">
            <a:extLst>
              <a:ext uri="{FF2B5EF4-FFF2-40B4-BE49-F238E27FC236}">
                <a16:creationId xmlns:a16="http://schemas.microsoft.com/office/drawing/2014/main" id="{B14EE2BD-796C-4D38-AB76-EA7D93F97383}"/>
              </a:ext>
            </a:extLst>
          </p:cNvPr>
          <p:cNvSpPr txBox="1"/>
          <p:nvPr/>
        </p:nvSpPr>
        <p:spPr>
          <a:xfrm>
            <a:off x="4287693" y="5424767"/>
            <a:ext cx="3334321" cy="1169551"/>
          </a:xfrm>
          <a:prstGeom prst="rect">
            <a:avLst/>
          </a:prstGeom>
          <a:noFill/>
          <a:ln>
            <a:solidFill>
              <a:schemeClr val="tx1"/>
            </a:solidFill>
          </a:ln>
        </p:spPr>
        <p:txBody>
          <a:bodyPr wrap="square" rtlCol="0">
            <a:spAutoFit/>
          </a:bodyPr>
          <a:lstStyle/>
          <a:p>
            <a:r>
              <a:rPr lang="en-GB" sz="1000" dirty="0">
                <a:effectLst/>
                <a:ea typeface="Times New Roman" panose="02020603050405020304" pitchFamily="18" charset="0"/>
              </a:rPr>
              <a:t>To contact the local authority Designated Officer for North Northamptonshire, please call Sheila </a:t>
            </a:r>
            <a:r>
              <a:rPr lang="en-GB" sz="1000" dirty="0" err="1">
                <a:effectLst/>
                <a:ea typeface="Times New Roman" panose="02020603050405020304" pitchFamily="18" charset="0"/>
              </a:rPr>
              <a:t>Kempster</a:t>
            </a:r>
            <a:r>
              <a:rPr lang="en-GB" sz="1000" dirty="0">
                <a:effectLst/>
                <a:ea typeface="Times New Roman" panose="02020603050405020304" pitchFamily="18" charset="0"/>
              </a:rPr>
              <a:t> on 07831 123193 or 01604 362993. Alternatively please email your query to </a:t>
            </a:r>
            <a:r>
              <a:rPr lang="en-GB" sz="1000" u="none" strike="noStrike" dirty="0">
                <a:solidFill>
                  <a:srgbClr val="0B3E6A"/>
                </a:solidFill>
                <a:effectLst/>
                <a:ea typeface="Times New Roman" panose="02020603050405020304" pitchFamily="18" charset="0"/>
                <a:hlinkClick r:id="rId2"/>
              </a:rPr>
              <a:t>LADOConsultations@nctrust.co.uk</a:t>
            </a:r>
            <a:r>
              <a:rPr lang="en-GB" sz="1000" dirty="0">
                <a:solidFill>
                  <a:srgbClr val="565656"/>
                </a:solidFill>
                <a:effectLst/>
                <a:ea typeface="Times New Roman" panose="02020603050405020304" pitchFamily="18" charset="0"/>
              </a:rPr>
              <a:t> </a:t>
            </a:r>
            <a:r>
              <a:rPr lang="en-GB" sz="1000" dirty="0">
                <a:effectLst/>
                <a:ea typeface="Times New Roman" panose="02020603050405020304" pitchFamily="18" charset="0"/>
              </a:rPr>
              <a:t>and a Designated Officer will get back to you as soon as they are able to.</a:t>
            </a:r>
          </a:p>
          <a:p>
            <a:endParaRPr lang="en-GB" sz="1000" b="1" dirty="0"/>
          </a:p>
        </p:txBody>
      </p:sp>
      <p:sp>
        <p:nvSpPr>
          <p:cNvPr id="25" name="TextBox 24">
            <a:extLst>
              <a:ext uri="{FF2B5EF4-FFF2-40B4-BE49-F238E27FC236}">
                <a16:creationId xmlns:a16="http://schemas.microsoft.com/office/drawing/2014/main" id="{9511B723-CC8F-4D65-BECF-06291475AB12}"/>
              </a:ext>
            </a:extLst>
          </p:cNvPr>
          <p:cNvSpPr txBox="1"/>
          <p:nvPr/>
        </p:nvSpPr>
        <p:spPr>
          <a:xfrm>
            <a:off x="8487051" y="75501"/>
            <a:ext cx="3423741" cy="646331"/>
          </a:xfrm>
          <a:prstGeom prst="rect">
            <a:avLst/>
          </a:prstGeom>
          <a:solidFill>
            <a:schemeClr val="accent2">
              <a:lumMod val="40000"/>
              <a:lumOff val="60000"/>
            </a:schemeClr>
          </a:solidFill>
          <a:ln>
            <a:solidFill>
              <a:schemeClr val="tx1"/>
            </a:solidFill>
          </a:ln>
        </p:spPr>
        <p:txBody>
          <a:bodyPr wrap="square" rtlCol="0">
            <a:spAutoFit/>
          </a:bodyPr>
          <a:lstStyle/>
          <a:p>
            <a:r>
              <a:rPr lang="en-GB" sz="2400" b="1" dirty="0"/>
              <a:t>WELCOME TO ST MARY’S</a:t>
            </a:r>
            <a:endParaRPr lang="en-GB" sz="2400" dirty="0"/>
          </a:p>
          <a:p>
            <a:endParaRPr lang="en-GB" sz="1200" dirty="0"/>
          </a:p>
        </p:txBody>
      </p:sp>
      <p:sp>
        <p:nvSpPr>
          <p:cNvPr id="26" name="TextBox 25">
            <a:extLst>
              <a:ext uri="{FF2B5EF4-FFF2-40B4-BE49-F238E27FC236}">
                <a16:creationId xmlns:a16="http://schemas.microsoft.com/office/drawing/2014/main" id="{CED94B3D-594D-4888-9B19-CF7A66D2B42A}"/>
              </a:ext>
            </a:extLst>
          </p:cNvPr>
          <p:cNvSpPr txBox="1"/>
          <p:nvPr/>
        </p:nvSpPr>
        <p:spPr>
          <a:xfrm>
            <a:off x="8487050" y="1865039"/>
            <a:ext cx="3423742"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GB" sz="1600" b="1" dirty="0"/>
              <a:t>SAFETY INFORMATION FOR VISITORS &amp; VOLUNTEERS</a:t>
            </a:r>
          </a:p>
        </p:txBody>
      </p:sp>
      <p:sp>
        <p:nvSpPr>
          <p:cNvPr id="27" name="TextBox 26">
            <a:extLst>
              <a:ext uri="{FF2B5EF4-FFF2-40B4-BE49-F238E27FC236}">
                <a16:creationId xmlns:a16="http://schemas.microsoft.com/office/drawing/2014/main" id="{579FC360-5BA3-4A9C-8F01-F37EAD1F8B5C}"/>
              </a:ext>
            </a:extLst>
          </p:cNvPr>
          <p:cNvSpPr txBox="1"/>
          <p:nvPr/>
        </p:nvSpPr>
        <p:spPr>
          <a:xfrm>
            <a:off x="8708994" y="6231032"/>
            <a:ext cx="3096029" cy="400110"/>
          </a:xfrm>
          <a:prstGeom prst="rect">
            <a:avLst/>
          </a:prstGeom>
          <a:solidFill>
            <a:schemeClr val="accent2">
              <a:lumMod val="40000"/>
              <a:lumOff val="60000"/>
            </a:schemeClr>
          </a:solidFill>
        </p:spPr>
        <p:txBody>
          <a:bodyPr wrap="square" rtlCol="0">
            <a:spAutoFit/>
          </a:bodyPr>
          <a:lstStyle/>
          <a:p>
            <a:pPr algn="ctr"/>
            <a:r>
              <a:rPr lang="en-GB" sz="2000" b="1" dirty="0"/>
              <a:t>DREAM, BELIEVE, ACHIEVE</a:t>
            </a:r>
          </a:p>
        </p:txBody>
      </p:sp>
      <p:pic>
        <p:nvPicPr>
          <p:cNvPr id="1026" name="Picture 2" descr="See the source image">
            <a:extLst>
              <a:ext uri="{FF2B5EF4-FFF2-40B4-BE49-F238E27FC236}">
                <a16:creationId xmlns:a16="http://schemas.microsoft.com/office/drawing/2014/main" id="{BFCFFEB0-82B1-4C0F-BC88-DAFCE73B2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698" y="766987"/>
            <a:ext cx="1300445" cy="9753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C8EACAD-91EE-4376-A8D9-43C49415B1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87051" y="3832856"/>
            <a:ext cx="3423742" cy="2124061"/>
          </a:xfrm>
          <a:prstGeom prst="rect">
            <a:avLst/>
          </a:prstGeom>
        </p:spPr>
      </p:pic>
      <p:sp>
        <p:nvSpPr>
          <p:cNvPr id="3" name="TextBox 2">
            <a:extLst>
              <a:ext uri="{FF2B5EF4-FFF2-40B4-BE49-F238E27FC236}">
                <a16:creationId xmlns:a16="http://schemas.microsoft.com/office/drawing/2014/main" id="{2FF97DC0-012E-96B5-23B3-ED5C3E3EA398}"/>
              </a:ext>
            </a:extLst>
          </p:cNvPr>
          <p:cNvSpPr txBox="1"/>
          <p:nvPr/>
        </p:nvSpPr>
        <p:spPr>
          <a:xfrm>
            <a:off x="8685853" y="2479615"/>
            <a:ext cx="3027204" cy="1323439"/>
          </a:xfrm>
          <a:prstGeom prst="rect">
            <a:avLst/>
          </a:prstGeom>
          <a:noFill/>
        </p:spPr>
        <p:txBody>
          <a:bodyPr wrap="square" rtlCol="0">
            <a:spAutoFit/>
          </a:bodyPr>
          <a:lstStyle/>
          <a:p>
            <a:r>
              <a:rPr lang="en-GB" sz="1000" dirty="0"/>
              <a:t>This leaflet provides you with important information to keep you safe and also vital information on our procedures that you are expected to adhere to while on our premises in order to keep children in our school safe.  Please take a few minutes to read through this and familiarise yourself with its contents and </a:t>
            </a:r>
            <a:r>
              <a:rPr lang="en-GB" sz="1000" b="1" dirty="0"/>
              <a:t>keep this booklet with you all </a:t>
            </a:r>
            <a:r>
              <a:rPr lang="en-GB" sz="1000" b="1" dirty="0" err="1"/>
              <a:t>all</a:t>
            </a:r>
            <a:r>
              <a:rPr lang="en-GB" sz="1000" b="1" dirty="0"/>
              <a:t> times so you can refer to it as and when necessary.</a:t>
            </a:r>
          </a:p>
        </p:txBody>
      </p:sp>
      <p:sp>
        <p:nvSpPr>
          <p:cNvPr id="7" name="TextBox 6">
            <a:extLst>
              <a:ext uri="{FF2B5EF4-FFF2-40B4-BE49-F238E27FC236}">
                <a16:creationId xmlns:a16="http://schemas.microsoft.com/office/drawing/2014/main" id="{F9241CB9-7BBB-6348-5477-340A7B79E044}"/>
              </a:ext>
            </a:extLst>
          </p:cNvPr>
          <p:cNvSpPr txBox="1"/>
          <p:nvPr/>
        </p:nvSpPr>
        <p:spPr>
          <a:xfrm>
            <a:off x="4383059" y="4466793"/>
            <a:ext cx="1262590" cy="707886"/>
          </a:xfrm>
          <a:prstGeom prst="rect">
            <a:avLst/>
          </a:prstGeom>
          <a:noFill/>
          <a:ln>
            <a:solidFill>
              <a:schemeClr val="tx1"/>
            </a:solidFill>
          </a:ln>
        </p:spPr>
        <p:txBody>
          <a:bodyPr wrap="square" lIns="91440" tIns="45720" rIns="91440" bIns="45720" rtlCol="0" anchor="t">
            <a:spAutoFit/>
          </a:bodyPr>
          <a:lstStyle/>
          <a:p>
            <a:r>
              <a:rPr lang="en-GB" sz="1000" dirty="0"/>
              <a:t>Mrs Emma Campbell</a:t>
            </a:r>
          </a:p>
          <a:p>
            <a:r>
              <a:rPr lang="en-GB" sz="1000" dirty="0"/>
              <a:t>Learning Mentor </a:t>
            </a:r>
            <a:r>
              <a:rPr lang="en-GB" sz="1000" b="1" dirty="0"/>
              <a:t>Deputy Designated Safeguarding Lead</a:t>
            </a:r>
          </a:p>
        </p:txBody>
      </p:sp>
      <p:sp>
        <p:nvSpPr>
          <p:cNvPr id="8" name="TextBox 7">
            <a:extLst>
              <a:ext uri="{FF2B5EF4-FFF2-40B4-BE49-F238E27FC236}">
                <a16:creationId xmlns:a16="http://schemas.microsoft.com/office/drawing/2014/main" id="{A5B59871-553E-C4D1-15E4-55198D97982B}"/>
              </a:ext>
            </a:extLst>
          </p:cNvPr>
          <p:cNvSpPr txBox="1"/>
          <p:nvPr/>
        </p:nvSpPr>
        <p:spPr>
          <a:xfrm>
            <a:off x="6096001" y="4456730"/>
            <a:ext cx="1429960" cy="707886"/>
          </a:xfrm>
          <a:prstGeom prst="rect">
            <a:avLst/>
          </a:prstGeom>
          <a:noFill/>
          <a:ln>
            <a:solidFill>
              <a:schemeClr val="tx1"/>
            </a:solidFill>
          </a:ln>
        </p:spPr>
        <p:txBody>
          <a:bodyPr wrap="square" lIns="91440" tIns="45720" rIns="91440" bIns="45720" rtlCol="0" anchor="t">
            <a:spAutoFit/>
          </a:bodyPr>
          <a:lstStyle/>
          <a:p>
            <a:r>
              <a:rPr lang="en-GB" sz="1000" dirty="0"/>
              <a:t>Mrs Tracy Molsher</a:t>
            </a:r>
          </a:p>
          <a:p>
            <a:r>
              <a:rPr lang="en-GB" sz="1000" dirty="0"/>
              <a:t>Family Support Worker </a:t>
            </a:r>
          </a:p>
          <a:p>
            <a:r>
              <a:rPr lang="en-GB" sz="1000" b="1" dirty="0"/>
              <a:t>Deputy Designated Safeguarding Lead</a:t>
            </a:r>
          </a:p>
        </p:txBody>
      </p:sp>
      <p:pic>
        <p:nvPicPr>
          <p:cNvPr id="10" name="Picture 9">
            <a:extLst>
              <a:ext uri="{FF2B5EF4-FFF2-40B4-BE49-F238E27FC236}">
                <a16:creationId xmlns:a16="http://schemas.microsoft.com/office/drawing/2014/main" id="{5E6B457D-1E7E-E752-0D4D-0D1AB60D6EC2}"/>
              </a:ext>
            </a:extLst>
          </p:cNvPr>
          <p:cNvPicPr>
            <a:picLocks noChangeAspect="1"/>
          </p:cNvPicPr>
          <p:nvPr/>
        </p:nvPicPr>
        <p:blipFill>
          <a:blip r:embed="rId5"/>
          <a:stretch>
            <a:fillRect/>
          </a:stretch>
        </p:blipFill>
        <p:spPr>
          <a:xfrm>
            <a:off x="6596325" y="3283781"/>
            <a:ext cx="698151" cy="1047225"/>
          </a:xfrm>
          <a:prstGeom prst="rect">
            <a:avLst/>
          </a:prstGeom>
        </p:spPr>
      </p:pic>
      <p:pic>
        <p:nvPicPr>
          <p:cNvPr id="11" name="Picture 10">
            <a:extLst>
              <a:ext uri="{FF2B5EF4-FFF2-40B4-BE49-F238E27FC236}">
                <a16:creationId xmlns:a16="http://schemas.microsoft.com/office/drawing/2014/main" id="{21651F84-3F32-A70F-CFC4-327EF5C1BF7E}"/>
              </a:ext>
            </a:extLst>
          </p:cNvPr>
          <p:cNvPicPr>
            <a:picLocks noChangeAspect="1"/>
          </p:cNvPicPr>
          <p:nvPr/>
        </p:nvPicPr>
        <p:blipFill rotWithShape="1">
          <a:blip r:embed="rId6"/>
          <a:srcRect t="4916"/>
          <a:stretch/>
        </p:blipFill>
        <p:spPr>
          <a:xfrm>
            <a:off x="4667844" y="3361986"/>
            <a:ext cx="673916" cy="961172"/>
          </a:xfrm>
          <a:prstGeom prst="rect">
            <a:avLst/>
          </a:prstGeom>
        </p:spPr>
      </p:pic>
      <p:pic>
        <p:nvPicPr>
          <p:cNvPr id="15" name="Picture 14">
            <a:extLst>
              <a:ext uri="{FF2B5EF4-FFF2-40B4-BE49-F238E27FC236}">
                <a16:creationId xmlns:a16="http://schemas.microsoft.com/office/drawing/2014/main" id="{7462FD6E-3D62-BB41-6083-03E943A69668}"/>
              </a:ext>
            </a:extLst>
          </p:cNvPr>
          <p:cNvPicPr>
            <a:picLocks noChangeAspect="1"/>
          </p:cNvPicPr>
          <p:nvPr/>
        </p:nvPicPr>
        <p:blipFill>
          <a:blip r:embed="rId7"/>
          <a:stretch>
            <a:fillRect/>
          </a:stretch>
        </p:blipFill>
        <p:spPr>
          <a:xfrm>
            <a:off x="4566244" y="1110227"/>
            <a:ext cx="691986" cy="887432"/>
          </a:xfrm>
          <a:prstGeom prst="rect">
            <a:avLst/>
          </a:prstGeom>
        </p:spPr>
      </p:pic>
      <p:pic>
        <p:nvPicPr>
          <p:cNvPr id="2" name="Picture 2">
            <a:extLst>
              <a:ext uri="{FF2B5EF4-FFF2-40B4-BE49-F238E27FC236}">
                <a16:creationId xmlns:a16="http://schemas.microsoft.com/office/drawing/2014/main" id="{F82A48A4-ABC9-F847-3FD0-5B8D8DB5C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6325" y="1108705"/>
            <a:ext cx="624871" cy="888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1231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B9E944-31D4-49AC-84D0-78029DCAC649}"/>
              </a:ext>
            </a:extLst>
          </p:cNvPr>
          <p:cNvSpPr txBox="1"/>
          <p:nvPr/>
        </p:nvSpPr>
        <p:spPr>
          <a:xfrm>
            <a:off x="262856" y="84322"/>
            <a:ext cx="3470245" cy="6652470"/>
          </a:xfrm>
          <a:prstGeom prst="rect">
            <a:avLst/>
          </a:prstGeom>
          <a:solidFill>
            <a:schemeClr val="accent2">
              <a:lumMod val="40000"/>
              <a:lumOff val="60000"/>
            </a:schemeClr>
          </a:solidFill>
          <a:ln>
            <a:solidFill>
              <a:schemeClr val="tx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1D4DF1DD-F169-4B92-8AE5-B3DDB9DDB1CF}"/>
              </a:ext>
            </a:extLst>
          </p:cNvPr>
          <p:cNvSpPr txBox="1"/>
          <p:nvPr/>
        </p:nvSpPr>
        <p:spPr>
          <a:xfrm>
            <a:off x="4228051" y="22767"/>
            <a:ext cx="3667384" cy="6652470"/>
          </a:xfrm>
          <a:prstGeom prst="rect">
            <a:avLst/>
          </a:prstGeom>
          <a:solidFill>
            <a:schemeClr val="accent2">
              <a:lumMod val="40000"/>
              <a:lumOff val="60000"/>
            </a:schemeClr>
          </a:solid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ACB8C99E-A81F-4F04-9240-557A59D7776C}"/>
              </a:ext>
            </a:extLst>
          </p:cNvPr>
          <p:cNvSpPr txBox="1"/>
          <p:nvPr/>
        </p:nvSpPr>
        <p:spPr>
          <a:xfrm>
            <a:off x="8527404" y="28200"/>
            <a:ext cx="3432496" cy="6652470"/>
          </a:xfrm>
          <a:prstGeom prst="rect">
            <a:avLst/>
          </a:prstGeom>
          <a:solidFill>
            <a:schemeClr val="accent2">
              <a:lumMod val="40000"/>
              <a:lumOff val="60000"/>
            </a:schemeClr>
          </a:solidFill>
          <a:ln>
            <a:solidFill>
              <a:schemeClr val="tx1"/>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954009D4-6067-4394-83EF-59F518DEF739}"/>
              </a:ext>
            </a:extLst>
          </p:cNvPr>
          <p:cNvSpPr txBox="1"/>
          <p:nvPr/>
        </p:nvSpPr>
        <p:spPr>
          <a:xfrm>
            <a:off x="302003" y="92711"/>
            <a:ext cx="3365383" cy="307777"/>
          </a:xfrm>
          <a:prstGeom prst="rect">
            <a:avLst/>
          </a:prstGeom>
          <a:noFill/>
        </p:spPr>
        <p:txBody>
          <a:bodyPr wrap="square" rtlCol="0">
            <a:spAutoFit/>
          </a:bodyPr>
          <a:lstStyle/>
          <a:p>
            <a:r>
              <a:rPr lang="en-GB" sz="1400" b="1" dirty="0"/>
              <a:t>What to do if you are worried about a child </a:t>
            </a:r>
          </a:p>
        </p:txBody>
      </p:sp>
      <p:sp>
        <p:nvSpPr>
          <p:cNvPr id="3" name="TextBox 2">
            <a:extLst>
              <a:ext uri="{FF2B5EF4-FFF2-40B4-BE49-F238E27FC236}">
                <a16:creationId xmlns:a16="http://schemas.microsoft.com/office/drawing/2014/main" id="{0E386C21-8ABD-4139-B816-8F0974E11B47}"/>
              </a:ext>
            </a:extLst>
          </p:cNvPr>
          <p:cNvSpPr txBox="1"/>
          <p:nvPr/>
        </p:nvSpPr>
        <p:spPr>
          <a:xfrm>
            <a:off x="331366" y="356989"/>
            <a:ext cx="3212981" cy="707886"/>
          </a:xfrm>
          <a:prstGeom prst="rect">
            <a:avLst/>
          </a:prstGeom>
          <a:noFill/>
        </p:spPr>
        <p:txBody>
          <a:bodyPr wrap="square" rtlCol="0">
            <a:spAutoFit/>
          </a:bodyPr>
          <a:lstStyle/>
          <a:p>
            <a:r>
              <a:rPr lang="en-GB" sz="1000" dirty="0"/>
              <a:t>If you become concerned about:</a:t>
            </a:r>
          </a:p>
          <a:p>
            <a:pPr marL="171450" indent="-171450">
              <a:buFont typeface="Arial" panose="020B0604020202020204" pitchFamily="34" charset="0"/>
              <a:buChar char="•"/>
            </a:pPr>
            <a:r>
              <a:rPr lang="en-GB" sz="1000" dirty="0"/>
              <a:t>Something a child says</a:t>
            </a:r>
          </a:p>
          <a:p>
            <a:pPr marL="171450" indent="-171450">
              <a:buFont typeface="Arial" panose="020B0604020202020204" pitchFamily="34" charset="0"/>
              <a:buChar char="•"/>
            </a:pPr>
            <a:r>
              <a:rPr lang="en-GB" sz="1000" dirty="0"/>
              <a:t>Marks or bruising on a child</a:t>
            </a:r>
          </a:p>
          <a:p>
            <a:pPr marL="171450" indent="-171450">
              <a:buFont typeface="Arial" panose="020B0604020202020204" pitchFamily="34" charset="0"/>
              <a:buChar char="•"/>
            </a:pPr>
            <a:r>
              <a:rPr lang="en-GB" sz="1000" dirty="0"/>
              <a:t>Changes in a child’s behaviour or demeanour</a:t>
            </a:r>
          </a:p>
        </p:txBody>
      </p:sp>
      <p:sp>
        <p:nvSpPr>
          <p:cNvPr id="7" name="TextBox 6">
            <a:extLst>
              <a:ext uri="{FF2B5EF4-FFF2-40B4-BE49-F238E27FC236}">
                <a16:creationId xmlns:a16="http://schemas.microsoft.com/office/drawing/2014/main" id="{4E275D24-B815-4CB8-A230-0744605C1F36}"/>
              </a:ext>
            </a:extLst>
          </p:cNvPr>
          <p:cNvSpPr txBox="1"/>
          <p:nvPr/>
        </p:nvSpPr>
        <p:spPr>
          <a:xfrm>
            <a:off x="311793" y="1006426"/>
            <a:ext cx="3440878" cy="2092881"/>
          </a:xfrm>
          <a:prstGeom prst="rect">
            <a:avLst/>
          </a:prstGeom>
          <a:noFill/>
        </p:spPr>
        <p:txBody>
          <a:bodyPr wrap="square" rtlCol="0">
            <a:spAutoFit/>
          </a:bodyPr>
          <a:lstStyle/>
          <a:p>
            <a:r>
              <a:rPr lang="en-GB" sz="1000" dirty="0"/>
              <a:t>please report these concerns to the school’s Designated Safeguarding Lead (DSL) or if not available the Deputy Designated Safeguarding Leads (DDSL) – see overleaf for their details.  Alternatively, write your concerns on one of our yellow ‘Recording Form for Safeguarding Concerns’ forms which you can find in the staff room and in the school office and pass to the DSL/DDSL. We understand that sometimes people are unsure whether they should report something or not.  Our advice would always be that if something makes you feel uncomfortable, then speak to our DSL/DDSL and record your observations. Children may be abused regardless of gender, culture, religion, social background and those with or without a disability.</a:t>
            </a:r>
          </a:p>
        </p:txBody>
      </p:sp>
      <p:sp>
        <p:nvSpPr>
          <p:cNvPr id="8" name="TextBox 7">
            <a:extLst>
              <a:ext uri="{FF2B5EF4-FFF2-40B4-BE49-F238E27FC236}">
                <a16:creationId xmlns:a16="http://schemas.microsoft.com/office/drawing/2014/main" id="{8064F0B1-13E5-4724-89C3-8D48AE523522}"/>
              </a:ext>
            </a:extLst>
          </p:cNvPr>
          <p:cNvSpPr txBox="1"/>
          <p:nvPr/>
        </p:nvSpPr>
        <p:spPr>
          <a:xfrm>
            <a:off x="311793" y="3079833"/>
            <a:ext cx="3363982" cy="523220"/>
          </a:xfrm>
          <a:prstGeom prst="rect">
            <a:avLst/>
          </a:prstGeom>
          <a:noFill/>
        </p:spPr>
        <p:txBody>
          <a:bodyPr wrap="square" rtlCol="0">
            <a:spAutoFit/>
          </a:bodyPr>
          <a:lstStyle/>
          <a:p>
            <a:r>
              <a:rPr lang="en-GB" sz="1400" b="1" dirty="0"/>
              <a:t>What to do if a child discloses that they are being harmed</a:t>
            </a:r>
          </a:p>
        </p:txBody>
      </p:sp>
      <p:sp>
        <p:nvSpPr>
          <p:cNvPr id="9" name="TextBox 8">
            <a:extLst>
              <a:ext uri="{FF2B5EF4-FFF2-40B4-BE49-F238E27FC236}">
                <a16:creationId xmlns:a16="http://schemas.microsoft.com/office/drawing/2014/main" id="{FBC1C3FC-098A-46E7-BCCB-E3D6959601C4}"/>
              </a:ext>
            </a:extLst>
          </p:cNvPr>
          <p:cNvSpPr txBox="1"/>
          <p:nvPr/>
        </p:nvSpPr>
        <p:spPr>
          <a:xfrm>
            <a:off x="331366" y="3551356"/>
            <a:ext cx="3470245" cy="553998"/>
          </a:xfrm>
          <a:prstGeom prst="rect">
            <a:avLst/>
          </a:prstGeom>
          <a:noFill/>
        </p:spPr>
        <p:txBody>
          <a:bodyPr wrap="square" rtlCol="0">
            <a:spAutoFit/>
          </a:bodyPr>
          <a:lstStyle/>
          <a:p>
            <a:r>
              <a:rPr lang="en-GB" sz="1000" dirty="0"/>
              <a:t>Whilst this can be an alarming situation, it is important that you know what to do in such an eventuality and for you to stay calm and controlled. You should:</a:t>
            </a:r>
          </a:p>
        </p:txBody>
      </p:sp>
      <p:sp>
        <p:nvSpPr>
          <p:cNvPr id="10" name="TextBox 9">
            <a:extLst>
              <a:ext uri="{FF2B5EF4-FFF2-40B4-BE49-F238E27FC236}">
                <a16:creationId xmlns:a16="http://schemas.microsoft.com/office/drawing/2014/main" id="{00576682-2A56-4930-910F-D0CF357AAE97}"/>
              </a:ext>
            </a:extLst>
          </p:cNvPr>
          <p:cNvSpPr txBox="1"/>
          <p:nvPr/>
        </p:nvSpPr>
        <p:spPr>
          <a:xfrm>
            <a:off x="350939" y="4031628"/>
            <a:ext cx="3431097" cy="3016210"/>
          </a:xfrm>
          <a:prstGeom prst="rect">
            <a:avLst/>
          </a:prstGeom>
          <a:noFill/>
        </p:spPr>
        <p:txBody>
          <a:bodyPr wrap="square" rtlCol="0">
            <a:spAutoFit/>
          </a:bodyPr>
          <a:lstStyle/>
          <a:p>
            <a:pPr marL="171450" indent="-171450">
              <a:buFont typeface="Arial" panose="020B0604020202020204" pitchFamily="34" charset="0"/>
              <a:buChar char="•"/>
            </a:pPr>
            <a:r>
              <a:rPr lang="en-GB" sz="1000" dirty="0"/>
              <a:t>Listen carefully to the child, particularly what is said spontaneously.</a:t>
            </a:r>
          </a:p>
          <a:p>
            <a:pPr marL="171450" indent="-171450">
              <a:buFont typeface="Arial" panose="020B0604020202020204" pitchFamily="34" charset="0"/>
              <a:buChar char="•"/>
            </a:pPr>
            <a:r>
              <a:rPr lang="en-GB" sz="1000" dirty="0"/>
              <a:t>Do not show shock or disbelief.</a:t>
            </a:r>
          </a:p>
          <a:p>
            <a:pPr marL="171450" indent="-171450">
              <a:buFont typeface="Arial" panose="020B0604020202020204" pitchFamily="34" charset="0"/>
              <a:buChar char="•"/>
            </a:pPr>
            <a:r>
              <a:rPr lang="en-GB" sz="1000" dirty="0"/>
              <a:t>Do not promise confidentiality. Reassure the child but do not make promises that might not be possible to keep.</a:t>
            </a:r>
          </a:p>
          <a:p>
            <a:pPr marL="171450" indent="-171450">
              <a:buFont typeface="Arial" panose="020B0604020202020204" pitchFamily="34" charset="0"/>
              <a:buChar char="•"/>
            </a:pPr>
            <a:r>
              <a:rPr lang="en-GB" sz="1000" dirty="0"/>
              <a:t>Reassure the child that you will tell the Headteacher who will be able to help them.</a:t>
            </a:r>
          </a:p>
          <a:p>
            <a:pPr marL="171450" indent="-171450">
              <a:buFont typeface="Arial" panose="020B0604020202020204" pitchFamily="34" charset="0"/>
              <a:buChar char="•"/>
            </a:pPr>
            <a:r>
              <a:rPr lang="en-GB" sz="1000" dirty="0"/>
              <a:t>Do not interrogate or ask leading questions.</a:t>
            </a:r>
          </a:p>
          <a:p>
            <a:pPr marL="171450" indent="-171450">
              <a:buFont typeface="Arial" panose="020B0604020202020204" pitchFamily="34" charset="0"/>
              <a:buChar char="•"/>
            </a:pPr>
            <a:r>
              <a:rPr lang="en-GB" sz="1000" dirty="0"/>
              <a:t>Reassure the child it is not their fault; stress that it was right to tell.</a:t>
            </a:r>
          </a:p>
          <a:p>
            <a:pPr marL="171450" indent="-171450">
              <a:buFont typeface="Arial" panose="020B0604020202020204" pitchFamily="34" charset="0"/>
              <a:buChar char="•"/>
            </a:pPr>
            <a:r>
              <a:rPr lang="en-GB" sz="1000" dirty="0"/>
              <a:t>Record carefully what the child says in their words including how and when the account was given.  Also record the date and time and sign the record.  Pass this to the DLS/DDSL.</a:t>
            </a:r>
          </a:p>
          <a:p>
            <a:pPr marL="171450" indent="-171450">
              <a:buFont typeface="Arial" panose="020B0604020202020204" pitchFamily="34" charset="0"/>
              <a:buChar char="•"/>
            </a:pPr>
            <a:r>
              <a:rPr lang="en-GB" sz="1000" dirty="0"/>
              <a:t>Be aware of your feelings about abuse and find someone to share your feelings with once the procedures have been completed.</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p:txBody>
      </p:sp>
      <p:sp>
        <p:nvSpPr>
          <p:cNvPr id="12" name="TextBox 11">
            <a:extLst>
              <a:ext uri="{FF2B5EF4-FFF2-40B4-BE49-F238E27FC236}">
                <a16:creationId xmlns:a16="http://schemas.microsoft.com/office/drawing/2014/main" id="{CD687BAE-8EAC-417A-9ACB-1DED67193268}"/>
              </a:ext>
            </a:extLst>
          </p:cNvPr>
          <p:cNvSpPr txBox="1"/>
          <p:nvPr/>
        </p:nvSpPr>
        <p:spPr>
          <a:xfrm>
            <a:off x="4311945" y="2249683"/>
            <a:ext cx="3439487" cy="369332"/>
          </a:xfrm>
          <a:prstGeom prst="rect">
            <a:avLst/>
          </a:prstGeom>
          <a:noFill/>
        </p:spPr>
        <p:txBody>
          <a:bodyPr wrap="square" rtlCol="0">
            <a:spAutoFit/>
          </a:bodyPr>
          <a:lstStyle/>
          <a:p>
            <a:r>
              <a:rPr lang="en-GB" b="1" dirty="0"/>
              <a:t>Visitors Code of Conduct</a:t>
            </a:r>
          </a:p>
        </p:txBody>
      </p:sp>
      <p:sp>
        <p:nvSpPr>
          <p:cNvPr id="13" name="TextBox 12">
            <a:extLst>
              <a:ext uri="{FF2B5EF4-FFF2-40B4-BE49-F238E27FC236}">
                <a16:creationId xmlns:a16="http://schemas.microsoft.com/office/drawing/2014/main" id="{256B9521-8431-474F-959D-2AD9A89918DC}"/>
              </a:ext>
            </a:extLst>
          </p:cNvPr>
          <p:cNvSpPr txBox="1"/>
          <p:nvPr/>
        </p:nvSpPr>
        <p:spPr>
          <a:xfrm>
            <a:off x="4352486" y="2609664"/>
            <a:ext cx="3280096" cy="3939540"/>
          </a:xfrm>
          <a:prstGeom prst="rect">
            <a:avLst/>
          </a:prstGeom>
          <a:noFill/>
        </p:spPr>
        <p:txBody>
          <a:bodyPr wrap="square" rtlCol="0">
            <a:spAutoFit/>
          </a:bodyPr>
          <a:lstStyle/>
          <a:p>
            <a:pPr marL="171450" indent="-171450">
              <a:buFont typeface="Arial" panose="020B0604020202020204" pitchFamily="34" charset="0"/>
              <a:buChar char="•"/>
            </a:pPr>
            <a:r>
              <a:rPr lang="en-GB" sz="1000" dirty="0"/>
              <a:t>Sign into school when you arrive, sign out when you leave and wear your identification badge at all times, ensuring it is visible.</a:t>
            </a:r>
          </a:p>
          <a:p>
            <a:pPr marL="171450" indent="-171450">
              <a:buFont typeface="Arial" panose="020B0604020202020204" pitchFamily="34" charset="0"/>
              <a:buChar char="•"/>
            </a:pPr>
            <a:r>
              <a:rPr lang="en-GB" sz="1000" dirty="0"/>
              <a:t>Treat everyone with respect</a:t>
            </a:r>
          </a:p>
          <a:p>
            <a:pPr marL="171450" indent="-171450">
              <a:buFont typeface="Arial" panose="020B0604020202020204" pitchFamily="34" charset="0"/>
              <a:buChar char="•"/>
            </a:pPr>
            <a:r>
              <a:rPr lang="en-GB" sz="1000" dirty="0"/>
              <a:t>Act as a positive role model at all times and provide an example you would wish others to follow.</a:t>
            </a:r>
          </a:p>
          <a:p>
            <a:pPr marL="171450" indent="-171450">
              <a:buFont typeface="Arial" panose="020B0604020202020204" pitchFamily="34" charset="0"/>
              <a:buChar char="•"/>
            </a:pPr>
            <a:r>
              <a:rPr lang="en-GB" sz="1000" dirty="0"/>
              <a:t>Remember someone else may misinterpret your actions no matter how well intended.</a:t>
            </a:r>
          </a:p>
          <a:p>
            <a:pPr marL="171450" indent="-171450">
              <a:buFont typeface="Arial" panose="020B0604020202020204" pitchFamily="34" charset="0"/>
              <a:buChar char="•"/>
            </a:pPr>
            <a:r>
              <a:rPr lang="en-GB" sz="1000" dirty="0"/>
              <a:t>Do not jump to conclusions without checking.</a:t>
            </a:r>
          </a:p>
          <a:p>
            <a:pPr marL="171450" indent="-171450">
              <a:buFont typeface="Arial" panose="020B0604020202020204" pitchFamily="34" charset="0"/>
              <a:buChar char="•"/>
            </a:pPr>
            <a:r>
              <a:rPr lang="en-GB" sz="1000" dirty="0"/>
              <a:t>Do not permit abusive activities such as bullying or ridiculing.</a:t>
            </a:r>
          </a:p>
          <a:p>
            <a:pPr marL="171450" indent="-171450">
              <a:buFont typeface="Arial" panose="020B0604020202020204" pitchFamily="34" charset="0"/>
              <a:buChar char="•"/>
            </a:pPr>
            <a:r>
              <a:rPr lang="en-GB" sz="1000" dirty="0"/>
              <a:t>Avoid physical contact with children unless you are preventing them from immediately harming themselves or others.</a:t>
            </a:r>
          </a:p>
          <a:p>
            <a:pPr marL="171450" indent="-171450">
              <a:buFont typeface="Arial" panose="020B0604020202020204" pitchFamily="34" charset="0"/>
              <a:buChar char="•"/>
            </a:pPr>
            <a:r>
              <a:rPr lang="en-GB" sz="1000" dirty="0"/>
              <a:t>Avoid any situation where you are working alone with a child, out of sight of school staff.</a:t>
            </a:r>
          </a:p>
          <a:p>
            <a:pPr marL="171450" indent="-171450">
              <a:buFont typeface="Arial" panose="020B0604020202020204" pitchFamily="34" charset="0"/>
              <a:buChar char="•"/>
            </a:pPr>
            <a:r>
              <a:rPr lang="en-GB" sz="1000" dirty="0"/>
              <a:t>Do not make suggestive remarks, gestures, or tell sexists or homophobic jokes.</a:t>
            </a:r>
          </a:p>
          <a:p>
            <a:pPr marL="171450" indent="-171450">
              <a:buFont typeface="Arial" panose="020B0604020202020204" pitchFamily="34" charset="0"/>
              <a:buChar char="•"/>
            </a:pPr>
            <a:r>
              <a:rPr lang="en-GB" sz="1000" dirty="0"/>
              <a:t>It’s best not to do anything for a child that he or she can do for themselves.</a:t>
            </a:r>
          </a:p>
          <a:p>
            <a:pPr marL="171450" indent="-171450">
              <a:buFont typeface="Arial" panose="020B0604020202020204" pitchFamily="34" charset="0"/>
              <a:buChar char="•"/>
            </a:pPr>
            <a:r>
              <a:rPr lang="en-GB" sz="1000" dirty="0"/>
              <a:t>Always tell the DSL/DDSL if a child touches you or speaks to you inappropriately.</a:t>
            </a:r>
          </a:p>
          <a:p>
            <a:pPr marL="171450" indent="-171450">
              <a:buFont typeface="Arial" panose="020B0604020202020204" pitchFamily="34" charset="0"/>
              <a:buChar char="•"/>
            </a:pPr>
            <a:r>
              <a:rPr lang="en-GB" sz="1000" dirty="0"/>
              <a:t>Inform a teacher of any inappropriate behaviour.</a:t>
            </a:r>
          </a:p>
          <a:p>
            <a:pPr marL="171450" indent="-171450">
              <a:buFont typeface="Arial" panose="020B0604020202020204" pitchFamily="34" charset="0"/>
              <a:buChar char="•"/>
            </a:pPr>
            <a:r>
              <a:rPr lang="en-GB" sz="1000" dirty="0"/>
              <a:t>Keep all information confidential.</a:t>
            </a:r>
          </a:p>
          <a:p>
            <a:endParaRPr lang="en-GB" sz="1000" dirty="0"/>
          </a:p>
        </p:txBody>
      </p:sp>
      <p:sp>
        <p:nvSpPr>
          <p:cNvPr id="18" name="TextBox 17">
            <a:extLst>
              <a:ext uri="{FF2B5EF4-FFF2-40B4-BE49-F238E27FC236}">
                <a16:creationId xmlns:a16="http://schemas.microsoft.com/office/drawing/2014/main" id="{EEE84B20-104E-46C1-98A5-85C7E08C0DF3}"/>
              </a:ext>
            </a:extLst>
          </p:cNvPr>
          <p:cNvSpPr txBox="1"/>
          <p:nvPr/>
        </p:nvSpPr>
        <p:spPr>
          <a:xfrm>
            <a:off x="8447711" y="128982"/>
            <a:ext cx="3187816" cy="369332"/>
          </a:xfrm>
          <a:prstGeom prst="rect">
            <a:avLst/>
          </a:prstGeom>
          <a:noFill/>
        </p:spPr>
        <p:txBody>
          <a:bodyPr wrap="square" rtlCol="0">
            <a:spAutoFit/>
          </a:bodyPr>
          <a:lstStyle/>
          <a:p>
            <a:r>
              <a:rPr lang="en-GB" dirty="0"/>
              <a:t>  </a:t>
            </a:r>
            <a:r>
              <a:rPr lang="en-GB" b="1" dirty="0"/>
              <a:t>Health &amp; Safety</a:t>
            </a:r>
          </a:p>
        </p:txBody>
      </p:sp>
      <p:sp>
        <p:nvSpPr>
          <p:cNvPr id="19" name="TextBox 18">
            <a:extLst>
              <a:ext uri="{FF2B5EF4-FFF2-40B4-BE49-F238E27FC236}">
                <a16:creationId xmlns:a16="http://schemas.microsoft.com/office/drawing/2014/main" id="{62D202D3-579F-48CC-8682-BB3FBF0EE02F}"/>
              </a:ext>
            </a:extLst>
          </p:cNvPr>
          <p:cNvSpPr txBox="1"/>
          <p:nvPr/>
        </p:nvSpPr>
        <p:spPr>
          <a:xfrm>
            <a:off x="8447711" y="423320"/>
            <a:ext cx="771785" cy="369332"/>
          </a:xfrm>
          <a:prstGeom prst="rect">
            <a:avLst/>
          </a:prstGeom>
          <a:noFill/>
        </p:spPr>
        <p:txBody>
          <a:bodyPr wrap="square" rtlCol="0">
            <a:spAutoFit/>
          </a:bodyPr>
          <a:lstStyle/>
          <a:p>
            <a:r>
              <a:rPr lang="en-GB" dirty="0"/>
              <a:t>  </a:t>
            </a:r>
            <a:r>
              <a:rPr lang="en-GB" sz="1200" b="1" dirty="0"/>
              <a:t>Fire</a:t>
            </a:r>
          </a:p>
        </p:txBody>
      </p:sp>
      <p:sp>
        <p:nvSpPr>
          <p:cNvPr id="20" name="TextBox 19">
            <a:extLst>
              <a:ext uri="{FF2B5EF4-FFF2-40B4-BE49-F238E27FC236}">
                <a16:creationId xmlns:a16="http://schemas.microsoft.com/office/drawing/2014/main" id="{C3429931-973B-4FBA-A35A-1686779CF797}"/>
              </a:ext>
            </a:extLst>
          </p:cNvPr>
          <p:cNvSpPr txBox="1"/>
          <p:nvPr/>
        </p:nvSpPr>
        <p:spPr>
          <a:xfrm>
            <a:off x="8570748" y="693704"/>
            <a:ext cx="3282891" cy="1477328"/>
          </a:xfrm>
          <a:prstGeom prst="rect">
            <a:avLst/>
          </a:prstGeom>
          <a:noFill/>
        </p:spPr>
        <p:txBody>
          <a:bodyPr wrap="square" rtlCol="0">
            <a:spAutoFit/>
          </a:bodyPr>
          <a:lstStyle/>
          <a:p>
            <a:r>
              <a:rPr lang="en-GB" sz="1000" dirty="0"/>
              <a:t>Do not smoke or vape anywhere on site – including the grounds as well as the buildings.</a:t>
            </a:r>
          </a:p>
          <a:p>
            <a:endParaRPr lang="en-GB" sz="1000" dirty="0"/>
          </a:p>
          <a:p>
            <a:r>
              <a:rPr lang="en-GB" sz="1000" dirty="0"/>
              <a:t>In the event of a fire alarm, please use the nearest fire           exit and make yourself known to a member of staff. Please make yourself aware of the nearest fire exit to where you are based.  If you are disabled and feel you may require assistance during an evacuation of the building, please advise reception staff on signing in.</a:t>
            </a:r>
          </a:p>
        </p:txBody>
      </p:sp>
      <p:sp>
        <p:nvSpPr>
          <p:cNvPr id="21" name="TextBox 20">
            <a:extLst>
              <a:ext uri="{FF2B5EF4-FFF2-40B4-BE49-F238E27FC236}">
                <a16:creationId xmlns:a16="http://schemas.microsoft.com/office/drawing/2014/main" id="{D310C0BE-F3D5-4E40-BD39-B9BC7CB0566A}"/>
              </a:ext>
            </a:extLst>
          </p:cNvPr>
          <p:cNvSpPr txBox="1"/>
          <p:nvPr/>
        </p:nvSpPr>
        <p:spPr>
          <a:xfrm>
            <a:off x="8390385" y="2130615"/>
            <a:ext cx="3045203" cy="369332"/>
          </a:xfrm>
          <a:prstGeom prst="rect">
            <a:avLst/>
          </a:prstGeom>
          <a:noFill/>
        </p:spPr>
        <p:txBody>
          <a:bodyPr wrap="square" rtlCol="0">
            <a:spAutoFit/>
          </a:bodyPr>
          <a:lstStyle/>
          <a:p>
            <a:r>
              <a:rPr lang="en-GB" dirty="0"/>
              <a:t>   </a:t>
            </a:r>
            <a:r>
              <a:rPr lang="en-GB" sz="1200" b="1" dirty="0"/>
              <a:t>Accidents &amp; Illness</a:t>
            </a:r>
          </a:p>
        </p:txBody>
      </p:sp>
      <p:sp>
        <p:nvSpPr>
          <p:cNvPr id="23" name="TextBox 22">
            <a:extLst>
              <a:ext uri="{FF2B5EF4-FFF2-40B4-BE49-F238E27FC236}">
                <a16:creationId xmlns:a16="http://schemas.microsoft.com/office/drawing/2014/main" id="{594594CE-FD62-4800-9C9E-CC0A7FCA5758}"/>
              </a:ext>
            </a:extLst>
          </p:cNvPr>
          <p:cNvSpPr txBox="1"/>
          <p:nvPr/>
        </p:nvSpPr>
        <p:spPr>
          <a:xfrm>
            <a:off x="8549775" y="2424953"/>
            <a:ext cx="3112315" cy="1323439"/>
          </a:xfrm>
          <a:prstGeom prst="rect">
            <a:avLst/>
          </a:prstGeom>
          <a:noFill/>
        </p:spPr>
        <p:txBody>
          <a:bodyPr wrap="square" rtlCol="0">
            <a:spAutoFit/>
          </a:bodyPr>
          <a:lstStyle/>
          <a:p>
            <a:r>
              <a:rPr lang="en-GB" sz="1000" dirty="0"/>
              <a:t>All accidents, regardless of severity, needs to be   reported to a first aider.  Staff will inform you of the first aider nearest to where you are based.  Accidents will be logged (on </a:t>
            </a:r>
            <a:r>
              <a:rPr lang="en-GB" sz="1000" dirty="0" err="1"/>
              <a:t>SmartLog</a:t>
            </a:r>
            <a:r>
              <a:rPr lang="en-GB" sz="1000" dirty="0"/>
              <a:t>) and the Headteacher informed.</a:t>
            </a:r>
          </a:p>
          <a:p>
            <a:endParaRPr lang="en-GB" sz="1000" dirty="0"/>
          </a:p>
          <a:p>
            <a:r>
              <a:rPr lang="en-GB" sz="1000" dirty="0"/>
              <a:t>If you are feeling seriously ill when on your visit to </a:t>
            </a:r>
          </a:p>
          <a:p>
            <a:r>
              <a:rPr lang="en-GB" sz="1000" dirty="0"/>
              <a:t>school, please report to a First Aider.  We have two    defibrillators on site.</a:t>
            </a:r>
          </a:p>
        </p:txBody>
      </p:sp>
      <p:sp>
        <p:nvSpPr>
          <p:cNvPr id="25" name="TextBox 24">
            <a:extLst>
              <a:ext uri="{FF2B5EF4-FFF2-40B4-BE49-F238E27FC236}">
                <a16:creationId xmlns:a16="http://schemas.microsoft.com/office/drawing/2014/main" id="{309E23D2-8945-4A98-B82A-6E11618219A4}"/>
              </a:ext>
            </a:extLst>
          </p:cNvPr>
          <p:cNvSpPr txBox="1"/>
          <p:nvPr/>
        </p:nvSpPr>
        <p:spPr>
          <a:xfrm>
            <a:off x="8577743" y="4105354"/>
            <a:ext cx="3393350" cy="707886"/>
          </a:xfrm>
          <a:prstGeom prst="rect">
            <a:avLst/>
          </a:prstGeom>
          <a:noFill/>
        </p:spPr>
        <p:txBody>
          <a:bodyPr wrap="square" rtlCol="0">
            <a:spAutoFit/>
          </a:bodyPr>
          <a:lstStyle/>
          <a:p>
            <a:r>
              <a:rPr lang="en-GB" sz="1000" dirty="0"/>
              <a:t>Should you require a comfort/rest break during your visit,  a member of staff will happily direct you to our staffroom where you can access tea and coffee-making facilities or signpost you to adult toilet facilities.</a:t>
            </a:r>
          </a:p>
        </p:txBody>
      </p:sp>
      <p:sp>
        <p:nvSpPr>
          <p:cNvPr id="26" name="TextBox 25">
            <a:extLst>
              <a:ext uri="{FF2B5EF4-FFF2-40B4-BE49-F238E27FC236}">
                <a16:creationId xmlns:a16="http://schemas.microsoft.com/office/drawing/2014/main" id="{AB15674A-935B-440E-A483-9AB779C3D5B9}"/>
              </a:ext>
            </a:extLst>
          </p:cNvPr>
          <p:cNvSpPr txBox="1"/>
          <p:nvPr/>
        </p:nvSpPr>
        <p:spPr>
          <a:xfrm>
            <a:off x="8447711" y="5051902"/>
            <a:ext cx="2709643" cy="369332"/>
          </a:xfrm>
          <a:prstGeom prst="rect">
            <a:avLst/>
          </a:prstGeom>
          <a:noFill/>
        </p:spPr>
        <p:txBody>
          <a:bodyPr wrap="square" rtlCol="0">
            <a:spAutoFit/>
          </a:bodyPr>
          <a:lstStyle/>
          <a:p>
            <a:r>
              <a:rPr lang="en-GB" dirty="0"/>
              <a:t>   </a:t>
            </a:r>
            <a:r>
              <a:rPr lang="en-GB" b="1" dirty="0"/>
              <a:t>Pupil Behaviour</a:t>
            </a:r>
          </a:p>
        </p:txBody>
      </p:sp>
      <p:sp>
        <p:nvSpPr>
          <p:cNvPr id="27" name="TextBox 26">
            <a:extLst>
              <a:ext uri="{FF2B5EF4-FFF2-40B4-BE49-F238E27FC236}">
                <a16:creationId xmlns:a16="http://schemas.microsoft.com/office/drawing/2014/main" id="{FBFEDFAB-275C-4E0B-9909-D92A8156E58C}"/>
              </a:ext>
            </a:extLst>
          </p:cNvPr>
          <p:cNvSpPr txBox="1"/>
          <p:nvPr/>
        </p:nvSpPr>
        <p:spPr>
          <a:xfrm>
            <a:off x="8615492" y="5396162"/>
            <a:ext cx="3313652" cy="1015663"/>
          </a:xfrm>
          <a:prstGeom prst="rect">
            <a:avLst/>
          </a:prstGeom>
          <a:noFill/>
        </p:spPr>
        <p:txBody>
          <a:bodyPr wrap="square" rtlCol="0">
            <a:spAutoFit/>
          </a:bodyPr>
          <a:lstStyle/>
          <a:p>
            <a:r>
              <a:rPr lang="en-GB" sz="1000" dirty="0"/>
              <a:t>During your visit you might observe a pupil struggling to manage their behaviour.  We would like to reassure you that staff have been trained to manage these situations keeping the child, themselves and others safe. You can help by moving away. Please be aware that a member of staff may ask  you to leave the room until the situation has calmed.</a:t>
            </a:r>
          </a:p>
        </p:txBody>
      </p:sp>
      <p:sp>
        <p:nvSpPr>
          <p:cNvPr id="28" name="TextBox 27">
            <a:extLst>
              <a:ext uri="{FF2B5EF4-FFF2-40B4-BE49-F238E27FC236}">
                <a16:creationId xmlns:a16="http://schemas.microsoft.com/office/drawing/2014/main" id="{40238112-917B-4F54-8BAD-CEC3E192A6F4}"/>
              </a:ext>
            </a:extLst>
          </p:cNvPr>
          <p:cNvSpPr txBox="1"/>
          <p:nvPr/>
        </p:nvSpPr>
        <p:spPr>
          <a:xfrm>
            <a:off x="8341450" y="6025920"/>
            <a:ext cx="3636631" cy="246221"/>
          </a:xfrm>
          <a:prstGeom prst="rect">
            <a:avLst/>
          </a:prstGeom>
          <a:noFill/>
        </p:spPr>
        <p:txBody>
          <a:bodyPr wrap="square" rtlCol="0">
            <a:spAutoFit/>
          </a:bodyPr>
          <a:lstStyle/>
          <a:p>
            <a:pPr algn="ctr"/>
            <a:r>
              <a:rPr lang="en-GB" sz="1000" b="1" dirty="0"/>
              <a:t>       </a:t>
            </a:r>
          </a:p>
        </p:txBody>
      </p:sp>
      <p:sp>
        <p:nvSpPr>
          <p:cNvPr id="15" name="TextBox 14">
            <a:extLst>
              <a:ext uri="{FF2B5EF4-FFF2-40B4-BE49-F238E27FC236}">
                <a16:creationId xmlns:a16="http://schemas.microsoft.com/office/drawing/2014/main" id="{F290E6B8-61C8-D783-6F4F-EAB6D56574DB}"/>
              </a:ext>
            </a:extLst>
          </p:cNvPr>
          <p:cNvSpPr txBox="1"/>
          <p:nvPr/>
        </p:nvSpPr>
        <p:spPr>
          <a:xfrm>
            <a:off x="4263008" y="95379"/>
            <a:ext cx="3561128" cy="523220"/>
          </a:xfrm>
          <a:prstGeom prst="rect">
            <a:avLst/>
          </a:prstGeom>
          <a:noFill/>
        </p:spPr>
        <p:txBody>
          <a:bodyPr wrap="square" rtlCol="0">
            <a:spAutoFit/>
          </a:bodyPr>
          <a:lstStyle/>
          <a:p>
            <a:r>
              <a:rPr lang="en-GB" sz="1400" b="1" dirty="0"/>
              <a:t>What to do if you are concerned about the conduct of an adult during your visit</a:t>
            </a:r>
          </a:p>
        </p:txBody>
      </p:sp>
      <p:sp>
        <p:nvSpPr>
          <p:cNvPr id="22" name="TextBox 21">
            <a:extLst>
              <a:ext uri="{FF2B5EF4-FFF2-40B4-BE49-F238E27FC236}">
                <a16:creationId xmlns:a16="http://schemas.microsoft.com/office/drawing/2014/main" id="{F497896D-397A-6CA2-3964-066A004AFD54}"/>
              </a:ext>
            </a:extLst>
          </p:cNvPr>
          <p:cNvSpPr txBox="1"/>
          <p:nvPr/>
        </p:nvSpPr>
        <p:spPr>
          <a:xfrm>
            <a:off x="4311945" y="595064"/>
            <a:ext cx="3512191" cy="1015663"/>
          </a:xfrm>
          <a:prstGeom prst="rect">
            <a:avLst/>
          </a:prstGeom>
          <a:noFill/>
        </p:spPr>
        <p:txBody>
          <a:bodyPr wrap="square" rtlCol="0">
            <a:spAutoFit/>
          </a:bodyPr>
          <a:lstStyle/>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Immediately inform the Headteacher – Mrs Sarah Reynolds</a:t>
            </a:r>
          </a:p>
          <a:p>
            <a:pPr marL="171450" indent="-171450">
              <a:buFont typeface="Arial" panose="020B0604020202020204" pitchFamily="34" charset="0"/>
              <a:buChar char="•"/>
            </a:pPr>
            <a:r>
              <a:rPr lang="en-GB" sz="1000" dirty="0"/>
              <a:t>In their absence, immediately inform a member of the Senior Leadership Team.</a:t>
            </a:r>
          </a:p>
          <a:p>
            <a:pPr marL="171450" indent="-171450">
              <a:buFont typeface="Arial" panose="020B0604020202020204" pitchFamily="34" charset="0"/>
              <a:buChar char="•"/>
            </a:pPr>
            <a:r>
              <a:rPr lang="en-GB" sz="1000" dirty="0"/>
              <a:t>If your concern is about the Headteacher – please contact PDET on </a:t>
            </a:r>
            <a:r>
              <a:rPr lang="en-GB" sz="1000" dirty="0">
                <a:hlinkClick r:id="rId2"/>
              </a:rPr>
              <a:t>hr@pdet.org.uk</a:t>
            </a:r>
            <a:endParaRPr lang="en-GB" sz="1000" dirty="0"/>
          </a:p>
        </p:txBody>
      </p:sp>
      <p:sp>
        <p:nvSpPr>
          <p:cNvPr id="30" name="TextBox 29">
            <a:extLst>
              <a:ext uri="{FF2B5EF4-FFF2-40B4-BE49-F238E27FC236}">
                <a16:creationId xmlns:a16="http://schemas.microsoft.com/office/drawing/2014/main" id="{337DBE12-BD72-6947-E567-EB133F910375}"/>
              </a:ext>
            </a:extLst>
          </p:cNvPr>
          <p:cNvSpPr txBox="1"/>
          <p:nvPr/>
        </p:nvSpPr>
        <p:spPr>
          <a:xfrm>
            <a:off x="8577743" y="3892357"/>
            <a:ext cx="3112315" cy="276999"/>
          </a:xfrm>
          <a:prstGeom prst="rect">
            <a:avLst/>
          </a:prstGeom>
          <a:noFill/>
        </p:spPr>
        <p:txBody>
          <a:bodyPr wrap="square" rtlCol="0">
            <a:spAutoFit/>
          </a:bodyPr>
          <a:lstStyle/>
          <a:p>
            <a:r>
              <a:rPr lang="en-GB" sz="1200" b="1" dirty="0"/>
              <a:t>Comfort/rest breaks</a:t>
            </a:r>
          </a:p>
        </p:txBody>
      </p:sp>
    </p:spTree>
    <p:extLst>
      <p:ext uri="{BB962C8B-B14F-4D97-AF65-F5344CB8AC3E}">
        <p14:creationId xmlns:p14="http://schemas.microsoft.com/office/powerpoint/2010/main" val="79745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177eca-d11b-4a78-b8f8-c5d13da95e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3E79C0964B9A4D94A67A92A946CFE7" ma:contentTypeVersion="14" ma:contentTypeDescription="Create a new document." ma:contentTypeScope="" ma:versionID="4f92e99aee4c978ec95fa64a0c0ad117">
  <xsd:schema xmlns:xsd="http://www.w3.org/2001/XMLSchema" xmlns:xs="http://www.w3.org/2001/XMLSchema" xmlns:p="http://schemas.microsoft.com/office/2006/metadata/properties" xmlns:ns2="f4177eca-d11b-4a78-b8f8-c5d13da95ee0" xmlns:ns3="0d98a210-32bd-4c1a-9373-42c33857c311" targetNamespace="http://schemas.microsoft.com/office/2006/metadata/properties" ma:root="true" ma:fieldsID="7a50551c423fbd607c049d58b048c3d0" ns2:_="" ns3:_="">
    <xsd:import namespace="f4177eca-d11b-4a78-b8f8-c5d13da95ee0"/>
    <xsd:import namespace="0d98a210-32bd-4c1a-9373-42c33857c3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77eca-d11b-4a78-b8f8-c5d13da95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9e9309-7886-47f7-97e2-df2bb631c50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98a210-32bd-4c1a-9373-42c33857c31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AAF7B-04A9-4376-93A0-E071A493D62F}">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0d98a210-32bd-4c1a-9373-42c33857c311"/>
    <ds:schemaRef ds:uri="f4177eca-d11b-4a78-b8f8-c5d13da95ee0"/>
    <ds:schemaRef ds:uri="http://schemas.microsoft.com/office/2006/metadata/properties"/>
  </ds:schemaRefs>
</ds:datastoreItem>
</file>

<file path=customXml/itemProps2.xml><?xml version="1.0" encoding="utf-8"?>
<ds:datastoreItem xmlns:ds="http://schemas.openxmlformats.org/officeDocument/2006/customXml" ds:itemID="{DB8B103E-3102-47F2-A678-9C303CAB8FD1}">
  <ds:schemaRefs>
    <ds:schemaRef ds:uri="http://schemas.microsoft.com/sharepoint/v3/contenttype/forms"/>
  </ds:schemaRefs>
</ds:datastoreItem>
</file>

<file path=customXml/itemProps3.xml><?xml version="1.0" encoding="utf-8"?>
<ds:datastoreItem xmlns:ds="http://schemas.openxmlformats.org/officeDocument/2006/customXml" ds:itemID="{5934DEE9-000F-441C-B6B3-6CC327798417}"/>
</file>

<file path=docProps/app.xml><?xml version="1.0" encoding="utf-8"?>
<Properties xmlns="http://schemas.openxmlformats.org/officeDocument/2006/extended-properties" xmlns:vt="http://schemas.openxmlformats.org/officeDocument/2006/docPropsVTypes">
  <TotalTime>578</TotalTime>
  <Words>1376</Words>
  <Application>Microsoft Office PowerPoint</Application>
  <PresentationFormat>Widescreen</PresentationFormat>
  <Paragraphs>115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owens</dc:creator>
  <cp:lastModifiedBy>C Walsham</cp:lastModifiedBy>
  <cp:revision>48</cp:revision>
  <cp:lastPrinted>2023-03-27T15:38:31Z</cp:lastPrinted>
  <dcterms:created xsi:type="dcterms:W3CDTF">2021-09-25T09:41:07Z</dcterms:created>
  <dcterms:modified xsi:type="dcterms:W3CDTF">2026-01-15T09:45:01Z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0x010100F83E79C0964B9A4D94A67A92A946CFE7</vt:lpwstr>
  </property>
  <property fmtid="{D5CDD505-2E9C-101B-9397-08002B2CF9AE}" pid="3" name="Order">
    <vt:r8>12365600</vt:r8>
  </property>
  <property fmtid="{D5CDD505-2E9C-101B-9397-08002B2CF9AE}" pid="4" name="MediaServiceImageTags">
    <vt:lpwstr/>
  </property>
</Properties>
</file>